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716" r:id="rId2"/>
    <p:sldId id="717" r:id="rId3"/>
    <p:sldId id="72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D44BD-5003-44D0-A3AA-0DCBEB71D8AC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1D53B-8362-46D5-B971-E31809ED7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04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ACA78-443A-4A3A-8DEA-FA015FD6C23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16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029918-C7F2-4D1B-B4EC-EBAACF7998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B93BB34-7E86-46F2-B7BC-E08E9CE58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4244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EB2C56-E919-4F50-A673-7D1D370D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3145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59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7917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6090EF-594C-496B-B8A7-C45096A795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183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E21AB6-7060-4C74-AE6B-D4B6B0FC0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5" r="1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5715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80C798-15CD-40A9-BD19-14621473B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14" r="169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F010BE-781B-4EBC-8096-EC254B0ECE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8069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EE7DB1-4147-461A-B7FC-07A3828F09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E45AD9-AF41-4B0F-9EA0-575B941A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0727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872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11" Type="http://schemas.openxmlformats.org/officeDocument/2006/relationships/image" Target="../media/image16.svg"/><Relationship Id="rId5" Type="http://schemas.openxmlformats.org/officeDocument/2006/relationships/image" Target="../media/image10.emf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B7B4DE-D06E-B0FA-2E9B-5F5E2B5B09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384" y="0"/>
            <a:ext cx="7285045" cy="685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FFC6B0-7ECE-4F28-B54E-9D8555CDC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411" y="0"/>
            <a:ext cx="9602590" cy="685800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1769C0AE-9F01-2944-8E6A-241FB0C73287}"/>
              </a:ext>
            </a:extLst>
          </p:cNvPr>
          <p:cNvSpPr/>
          <p:nvPr/>
        </p:nvSpPr>
        <p:spPr>
          <a:xfrm>
            <a:off x="6096000" y="2282474"/>
            <a:ext cx="5616575" cy="156966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Прогнозирование кадровой потребности экономики субъекта РФ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FCA19-B387-4272-9BD1-E60D6602BCA5}"/>
              </a:ext>
            </a:extLst>
          </p:cNvPr>
          <p:cNvSpPr txBox="1"/>
          <p:nvPr/>
        </p:nvSpPr>
        <p:spPr>
          <a:xfrm>
            <a:off x="6096000" y="6234433"/>
            <a:ext cx="209044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075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ФТ Сириус, сентябрь 202</a:t>
            </a:r>
            <a:r>
              <a:rPr kumimoji="0" lang="en-US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</a:t>
            </a:r>
            <a:endParaRPr kumimoji="0" lang="ru-RU" sz="12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0869DA-22D1-4252-A13E-8AED58CC56C2}"/>
              </a:ext>
            </a:extLst>
          </p:cNvPr>
          <p:cNvSpPr txBox="1"/>
          <p:nvPr/>
        </p:nvSpPr>
        <p:spPr>
          <a:xfrm>
            <a:off x="6096000" y="4775698"/>
            <a:ext cx="3913909" cy="517889"/>
          </a:xfrm>
          <a:prstGeom prst="rect">
            <a:avLst/>
          </a:prstGeom>
          <a:noFill/>
        </p:spPr>
        <p:txBody>
          <a:bodyPr wrap="square" lIns="0" tIns="252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Inter" panose="020B0502030000000004" pitchFamily="34" charset="0"/>
                <a:cs typeface="+mn-cs"/>
              </a:rPr>
              <a:t>Игорь Пантюхин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white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Денис Ильин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emiBold" panose="00000700000000000000" pitchFamily="2" charset="-52"/>
              <a:ea typeface="Inter" panose="020B0502030000000004" pitchFamily="34" charset="0"/>
              <a:cs typeface="+mn-cs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3702A7E-8A54-4ACE-A634-9742C494C45C}"/>
              </a:ext>
            </a:extLst>
          </p:cNvPr>
          <p:cNvGrpSpPr/>
          <p:nvPr/>
        </p:nvGrpSpPr>
        <p:grpSpPr>
          <a:xfrm>
            <a:off x="6498661" y="600077"/>
            <a:ext cx="5213914" cy="501482"/>
            <a:chOff x="6498661" y="600077"/>
            <a:chExt cx="5213914" cy="501482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9E8DE934-86C2-4D11-BD69-58D274B8E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41240" y="691357"/>
              <a:ext cx="905832" cy="351010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BB9CA48-8DEA-4E2C-A399-76C50C72E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817972" y="691357"/>
              <a:ext cx="871676" cy="351010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4022A4FA-F0F7-45F5-9D3D-CD0562379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98661" y="691357"/>
              <a:ext cx="871679" cy="410202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E0365F9A-08ED-44A5-9848-847F9552D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60548" y="691358"/>
              <a:ext cx="1243366" cy="351010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2832D1CC-96B1-4A93-BCF3-FF0A126E5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474814" y="600077"/>
              <a:ext cx="237761" cy="492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225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486188" y="1520825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6910999" y="1328508"/>
            <a:ext cx="4801577" cy="2512789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Вызовы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1.  Отсутствие культуры прогноза.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2. Отсутствие 100% охвата работодателей.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3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. Формирование прогноза по заявленным штатным единицам, а не по необходимым компетенциям.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4. Ожидание </a:t>
            </a:r>
            <a:r>
              <a:rPr lang="en-US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VS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 реальность, работодатель </a:t>
            </a:r>
            <a:r>
              <a:rPr lang="en-US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VS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 кандидат.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606071" y="1328509"/>
            <a:ext cx="4085812" cy="2512789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Тренды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Увеличение объема данных.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Рост отставания МСП от </a:t>
            </a:r>
            <a:r>
              <a:rPr lang="ru-RU" sz="1400" kern="0" dirty="0" err="1">
                <a:solidFill>
                  <a:prstClr val="black"/>
                </a:solidFill>
                <a:latin typeface="Montserrat" panose="00000500000000000000" pitchFamily="2" charset="-52"/>
              </a:rPr>
              <a:t>ТОПов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Рост охвата</a:t>
            </a:r>
            <a:r>
              <a:rPr lang="en-US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/ 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снижение точности прогноза.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Рост количества резюме на </a:t>
            </a:r>
            <a:r>
              <a:rPr lang="en-US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HR-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платформах.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6113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495332" y="1520825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1880171" y="4053658"/>
            <a:ext cx="9585788" cy="2307146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Карта/проект действий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841295" y="1254495"/>
            <a:ext cx="2946379" cy="2174506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обязательности участия;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0" dirty="0">
                <a:solidFill>
                  <a:prstClr val="black"/>
                </a:solidFill>
                <a:latin typeface="Montserrat" panose="00000500000000000000" pitchFamily="2" charset="-52"/>
              </a:rPr>
              <a:t> подхода через компетенции;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0" dirty="0">
                <a:solidFill>
                  <a:prstClr val="black"/>
                </a:solidFill>
                <a:latin typeface="Montserrat" panose="00000500000000000000" pitchFamily="2" charset="-52"/>
              </a:rPr>
              <a:t> построения (корректировки) в режиме реального времени;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синхронизация в единой системе.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2" name="Полилиния 11">
            <a:extLst>
              <a:ext uri="{FF2B5EF4-FFF2-40B4-BE49-F238E27FC236}">
                <a16:creationId xmlns:a16="http://schemas.microsoft.com/office/drawing/2014/main" id="{7BFCA176-3A88-47AF-5080-61B00AF3A8FE}"/>
              </a:ext>
            </a:extLst>
          </p:cNvPr>
          <p:cNvSpPr/>
          <p:nvPr/>
        </p:nvSpPr>
        <p:spPr bwMode="auto">
          <a:xfrm>
            <a:off x="534614" y="4627355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chemeClr val="accent2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659D5C-9206-EA76-12AF-93886E390778}"/>
              </a:ext>
            </a:extLst>
          </p:cNvPr>
          <p:cNvSpPr txBox="1"/>
          <p:nvPr/>
        </p:nvSpPr>
        <p:spPr>
          <a:xfrm>
            <a:off x="803932" y="299309"/>
            <a:ext cx="4873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Образ будущего. Модель прогноза, основанная на принципах: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C803C7-C38E-815A-180F-C6CA2D2D249F}"/>
              </a:ext>
            </a:extLst>
          </p:cNvPr>
          <p:cNvSpPr txBox="1"/>
          <p:nvPr/>
        </p:nvSpPr>
        <p:spPr>
          <a:xfrm>
            <a:off x="6673065" y="335885"/>
            <a:ext cx="3577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kern="0" dirty="0">
                <a:solidFill>
                  <a:srgbClr val="004899"/>
                </a:solidFill>
                <a:latin typeface="Montserrat SemiBold" panose="00000700000000000000" pitchFamily="2" charset="-52"/>
              </a:rPr>
              <a:t>Образ будущего. Организационная модель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E7A346-E225-1B5C-3AD3-160BD8376DDA}"/>
              </a:ext>
            </a:extLst>
          </p:cNvPr>
          <p:cNvSpPr txBox="1"/>
          <p:nvPr/>
        </p:nvSpPr>
        <p:spPr>
          <a:xfrm>
            <a:off x="6475835" y="1343936"/>
            <a:ext cx="1493380" cy="57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МИНПРОС</a:t>
            </a:r>
          </a:p>
          <a:p>
            <a:pPr lvl="0">
              <a:lnSpc>
                <a:spcPct val="107000"/>
              </a:lnSpc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МИНОБР</a:t>
            </a:r>
            <a:endParaRPr lang="ru-RU" sz="1500" dirty="0">
              <a:solidFill>
                <a:schemeClr val="accent1">
                  <a:lumMod val="75000"/>
                </a:schemeClr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73B59E-AEB0-639E-A978-20FC629B360F}"/>
              </a:ext>
            </a:extLst>
          </p:cNvPr>
          <p:cNvSpPr txBox="1"/>
          <p:nvPr/>
        </p:nvSpPr>
        <p:spPr>
          <a:xfrm>
            <a:off x="6252866" y="2607301"/>
            <a:ext cx="1886678" cy="57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Отраслевые </a:t>
            </a:r>
          </a:p>
          <a:p>
            <a:pPr lvl="0">
              <a:lnSpc>
                <a:spcPct val="107000"/>
              </a:lnSpc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ФОИВ и РОИВ</a:t>
            </a:r>
            <a:endParaRPr lang="ru-RU" sz="1500" dirty="0">
              <a:solidFill>
                <a:schemeClr val="accent1">
                  <a:lumMod val="75000"/>
                </a:schemeClr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Стрелка: изогнутая вниз 28">
            <a:extLst>
              <a:ext uri="{FF2B5EF4-FFF2-40B4-BE49-F238E27FC236}">
                <a16:creationId xmlns:a16="http://schemas.microsoft.com/office/drawing/2014/main" id="{AE647131-AACD-0C13-B1C6-2C37EAF3CE13}"/>
              </a:ext>
            </a:extLst>
          </p:cNvPr>
          <p:cNvSpPr/>
          <p:nvPr/>
        </p:nvSpPr>
        <p:spPr>
          <a:xfrm>
            <a:off x="8137428" y="1108192"/>
            <a:ext cx="3420588" cy="1337184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Стрелка: изогнутая вверх 29">
            <a:extLst>
              <a:ext uri="{FF2B5EF4-FFF2-40B4-BE49-F238E27FC236}">
                <a16:creationId xmlns:a16="http://schemas.microsoft.com/office/drawing/2014/main" id="{3F0858F5-0DED-69F3-FC87-BA96685491BD}"/>
              </a:ext>
            </a:extLst>
          </p:cNvPr>
          <p:cNvSpPr/>
          <p:nvPr/>
        </p:nvSpPr>
        <p:spPr>
          <a:xfrm rot="10800000">
            <a:off x="5677771" y="1108191"/>
            <a:ext cx="3420589" cy="1337182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Стрелка: изогнутая вверх 30">
            <a:extLst>
              <a:ext uri="{FF2B5EF4-FFF2-40B4-BE49-F238E27FC236}">
                <a16:creationId xmlns:a16="http://schemas.microsoft.com/office/drawing/2014/main" id="{C08D6E1E-77B1-AEBE-EB07-90043EBB8E01}"/>
              </a:ext>
            </a:extLst>
          </p:cNvPr>
          <p:cNvSpPr/>
          <p:nvPr/>
        </p:nvSpPr>
        <p:spPr>
          <a:xfrm flipH="1">
            <a:off x="8704535" y="2515415"/>
            <a:ext cx="2776343" cy="1267141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12AF6E-F4BE-3578-CC40-A627770026C4}"/>
              </a:ext>
            </a:extLst>
          </p:cNvPr>
          <p:cNvSpPr txBox="1"/>
          <p:nvPr/>
        </p:nvSpPr>
        <p:spPr>
          <a:xfrm>
            <a:off x="8965764" y="2688575"/>
            <a:ext cx="2530350" cy="57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 и  </a:t>
            </a:r>
          </a:p>
          <a:p>
            <a:pPr lvl="0" algn="ctr">
              <a:lnSpc>
                <a:spcPct val="107000"/>
              </a:lnSpc>
            </a:pP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соц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партнерства</a:t>
            </a:r>
            <a:endParaRPr lang="ru-RU" sz="1500" dirty="0">
              <a:solidFill>
                <a:schemeClr val="accent1">
                  <a:lumMod val="75000"/>
                </a:schemeClr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493A2F-35E2-2CF1-DD67-F671465A776D}"/>
              </a:ext>
            </a:extLst>
          </p:cNvPr>
          <p:cNvSpPr txBox="1"/>
          <p:nvPr/>
        </p:nvSpPr>
        <p:spPr>
          <a:xfrm>
            <a:off x="9368053" y="1607311"/>
            <a:ext cx="175588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Инвесторы</a:t>
            </a:r>
            <a:endParaRPr lang="ru-RU" sz="1500" dirty="0">
              <a:solidFill>
                <a:schemeClr val="accent1">
                  <a:lumMod val="75000"/>
                </a:schemeClr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C53B53-1263-9F4C-0D6B-68C6C318F7F8}"/>
              </a:ext>
            </a:extLst>
          </p:cNvPr>
          <p:cNvSpPr txBox="1"/>
          <p:nvPr/>
        </p:nvSpPr>
        <p:spPr>
          <a:xfrm>
            <a:off x="7969215" y="883693"/>
            <a:ext cx="1587619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ВНИИ труда</a:t>
            </a:r>
          </a:p>
        </p:txBody>
      </p:sp>
      <p:sp>
        <p:nvSpPr>
          <p:cNvPr id="34" name="Стрелка: изогнутая вверх 33">
            <a:extLst>
              <a:ext uri="{FF2B5EF4-FFF2-40B4-BE49-F238E27FC236}">
                <a16:creationId xmlns:a16="http://schemas.microsoft.com/office/drawing/2014/main" id="{5178C3A3-D586-7053-6C6D-1CF3D7CF0FB6}"/>
              </a:ext>
            </a:extLst>
          </p:cNvPr>
          <p:cNvSpPr/>
          <p:nvPr/>
        </p:nvSpPr>
        <p:spPr>
          <a:xfrm>
            <a:off x="5827371" y="2518816"/>
            <a:ext cx="2658262" cy="1211210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88E8C2-70B8-4589-91D7-ACE4B41BBB75}"/>
              </a:ext>
            </a:extLst>
          </p:cNvPr>
          <p:cNvSpPr txBox="1"/>
          <p:nvPr/>
        </p:nvSpPr>
        <p:spPr>
          <a:xfrm>
            <a:off x="8078974" y="2428778"/>
            <a:ext cx="1028839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500" b="1" dirty="0">
                <a:solidFill>
                  <a:srgbClr val="FF0000"/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КЦ РР</a:t>
            </a:r>
            <a:endParaRPr lang="ru-RU" sz="1500" b="1" dirty="0">
              <a:solidFill>
                <a:srgbClr val="FF0000"/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D4916BF5-C35E-9C87-9FE7-CC896A9AD06A}"/>
              </a:ext>
            </a:extLst>
          </p:cNvPr>
          <p:cNvCxnSpPr>
            <a:cxnSpLocks/>
          </p:cNvCxnSpPr>
          <p:nvPr/>
        </p:nvCxnSpPr>
        <p:spPr>
          <a:xfrm>
            <a:off x="3127248" y="5413248"/>
            <a:ext cx="7891272" cy="15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B43C1D9C-77E5-4A49-2E9A-E956319938E4}"/>
              </a:ext>
            </a:extLst>
          </p:cNvPr>
          <p:cNvCxnSpPr/>
          <p:nvPr/>
        </p:nvCxnSpPr>
        <p:spPr>
          <a:xfrm>
            <a:off x="3136392" y="5413248"/>
            <a:ext cx="0" cy="521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0097B0D3-7A0D-71D1-0644-95215D2CFB0D}"/>
              </a:ext>
            </a:extLst>
          </p:cNvPr>
          <p:cNvCxnSpPr/>
          <p:nvPr/>
        </p:nvCxnSpPr>
        <p:spPr>
          <a:xfrm flipV="1">
            <a:off x="4992624" y="4956048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CC0B2E37-DF7A-417A-243E-C3273B3B308C}"/>
              </a:ext>
            </a:extLst>
          </p:cNvPr>
          <p:cNvCxnSpPr/>
          <p:nvPr/>
        </p:nvCxnSpPr>
        <p:spPr>
          <a:xfrm>
            <a:off x="6016752" y="5413248"/>
            <a:ext cx="0" cy="594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05DCBC64-9A24-3BD9-A275-87C9CECEC1C5}"/>
              </a:ext>
            </a:extLst>
          </p:cNvPr>
          <p:cNvCxnSpPr/>
          <p:nvPr/>
        </p:nvCxnSpPr>
        <p:spPr>
          <a:xfrm flipV="1">
            <a:off x="7251192" y="4892040"/>
            <a:ext cx="0" cy="521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ED2003EA-D64F-92BF-AC09-5757710E2F6B}"/>
              </a:ext>
            </a:extLst>
          </p:cNvPr>
          <p:cNvCxnSpPr/>
          <p:nvPr/>
        </p:nvCxnSpPr>
        <p:spPr>
          <a:xfrm>
            <a:off x="8494776" y="5413248"/>
            <a:ext cx="0" cy="521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09080BE0-55FA-53DB-4A4A-D5263C9DD9D1}"/>
              </a:ext>
            </a:extLst>
          </p:cNvPr>
          <p:cNvCxnSpPr/>
          <p:nvPr/>
        </p:nvCxnSpPr>
        <p:spPr>
          <a:xfrm flipV="1">
            <a:off x="9850965" y="4892040"/>
            <a:ext cx="0" cy="521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08C8C8C9-5C63-13D5-3BFC-2ABEA6AD893D}"/>
              </a:ext>
            </a:extLst>
          </p:cNvPr>
          <p:cNvSpPr txBox="1"/>
          <p:nvPr/>
        </p:nvSpPr>
        <p:spPr>
          <a:xfrm>
            <a:off x="9621656" y="5485517"/>
            <a:ext cx="555616" cy="26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2035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98CF449-4729-5749-2D1B-3938313F3588}"/>
              </a:ext>
            </a:extLst>
          </p:cNvPr>
          <p:cNvSpPr txBox="1"/>
          <p:nvPr/>
        </p:nvSpPr>
        <p:spPr>
          <a:xfrm>
            <a:off x="8236695" y="5097836"/>
            <a:ext cx="555616" cy="26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2030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218CA62-3D94-BE52-72E7-F2DAD234E029}"/>
              </a:ext>
            </a:extLst>
          </p:cNvPr>
          <p:cNvSpPr txBox="1"/>
          <p:nvPr/>
        </p:nvSpPr>
        <p:spPr>
          <a:xfrm>
            <a:off x="7029687" y="5390621"/>
            <a:ext cx="555616" cy="26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2029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0AA52B9-6B64-1072-2B37-E821F8F502EC}"/>
              </a:ext>
            </a:extLst>
          </p:cNvPr>
          <p:cNvSpPr txBox="1"/>
          <p:nvPr/>
        </p:nvSpPr>
        <p:spPr>
          <a:xfrm>
            <a:off x="5805830" y="5109390"/>
            <a:ext cx="555616" cy="26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2028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A23C0DD-719B-7783-F513-C390D7B0FAA6}"/>
              </a:ext>
            </a:extLst>
          </p:cNvPr>
          <p:cNvSpPr txBox="1"/>
          <p:nvPr/>
        </p:nvSpPr>
        <p:spPr>
          <a:xfrm>
            <a:off x="4774725" y="5406676"/>
            <a:ext cx="555616" cy="26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2026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D0A011E-B7D8-7595-1E65-347DD9606FBA}"/>
              </a:ext>
            </a:extLst>
          </p:cNvPr>
          <p:cNvSpPr txBox="1"/>
          <p:nvPr/>
        </p:nvSpPr>
        <p:spPr>
          <a:xfrm>
            <a:off x="2967702" y="5147557"/>
            <a:ext cx="555616" cy="26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2025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A612CB-CBDC-51A4-0866-4964CC2D99F6}"/>
              </a:ext>
            </a:extLst>
          </p:cNvPr>
          <p:cNvSpPr txBox="1"/>
          <p:nvPr/>
        </p:nvSpPr>
        <p:spPr>
          <a:xfrm>
            <a:off x="2207353" y="5428788"/>
            <a:ext cx="924050" cy="625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Новая </a:t>
            </a:r>
          </a:p>
          <a:p>
            <a:pPr lvl="0" algn="ctr">
              <a:lnSpc>
                <a:spcPct val="107000"/>
              </a:lnSpc>
            </a:pP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концепция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6B066C4-4079-7C2D-7ED6-B4F860C5C180}"/>
              </a:ext>
            </a:extLst>
          </p:cNvPr>
          <p:cNvSpPr txBox="1"/>
          <p:nvPr/>
        </p:nvSpPr>
        <p:spPr>
          <a:xfrm>
            <a:off x="3953709" y="5040747"/>
            <a:ext cx="1110221" cy="444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Методология</a:t>
            </a:r>
            <a:endParaRPr lang="ru-RU" sz="1100" dirty="0"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DC53A55-3FA5-60C4-6567-926C8D79BEC3}"/>
              </a:ext>
            </a:extLst>
          </p:cNvPr>
          <p:cNvSpPr txBox="1"/>
          <p:nvPr/>
        </p:nvSpPr>
        <p:spPr>
          <a:xfrm>
            <a:off x="5253583" y="5390621"/>
            <a:ext cx="924050" cy="625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ТЗ</a:t>
            </a:r>
          </a:p>
          <a:p>
            <a:pPr lvl="0" algn="ctr">
              <a:lnSpc>
                <a:spcPct val="107000"/>
              </a:lnSpc>
            </a:pPr>
            <a:r>
              <a:rPr lang="en-US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ARM </a:t>
            </a: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системы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FF3EE80-EBDF-F331-6F27-AA2B3D6A25CC}"/>
              </a:ext>
            </a:extLst>
          </p:cNvPr>
          <p:cNvSpPr txBox="1"/>
          <p:nvPr/>
        </p:nvSpPr>
        <p:spPr>
          <a:xfrm>
            <a:off x="6252866" y="4913220"/>
            <a:ext cx="924050" cy="444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Начало</a:t>
            </a:r>
          </a:p>
          <a:p>
            <a:pPr lvl="0" algn="ctr">
              <a:lnSpc>
                <a:spcPct val="10700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обучения</a:t>
            </a:r>
            <a:endParaRPr lang="ru-RU" sz="1100" dirty="0"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4891BA8-F4AE-1DC5-8986-F2F436F718FD}"/>
              </a:ext>
            </a:extLst>
          </p:cNvPr>
          <p:cNvSpPr txBox="1"/>
          <p:nvPr/>
        </p:nvSpPr>
        <p:spPr>
          <a:xfrm>
            <a:off x="7492752" y="5540775"/>
            <a:ext cx="924050" cy="625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Разработка</a:t>
            </a:r>
          </a:p>
          <a:p>
            <a:pPr lvl="0" algn="ctr">
              <a:lnSpc>
                <a:spcPct val="107000"/>
              </a:lnSpc>
            </a:pPr>
            <a:r>
              <a:rPr lang="en-US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ARM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3E02162-38E8-49CB-462C-EE655E9438B3}"/>
              </a:ext>
            </a:extLst>
          </p:cNvPr>
          <p:cNvSpPr txBox="1"/>
          <p:nvPr/>
        </p:nvSpPr>
        <p:spPr>
          <a:xfrm>
            <a:off x="8545218" y="5578137"/>
            <a:ext cx="1214629" cy="444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Пилотирование</a:t>
            </a:r>
            <a:endParaRPr lang="en-US" sz="1100" dirty="0"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30E9E95-6B6B-BFEF-2E67-16A00524D231}"/>
              </a:ext>
            </a:extLst>
          </p:cNvPr>
          <p:cNvSpPr txBox="1"/>
          <p:nvPr/>
        </p:nvSpPr>
        <p:spPr>
          <a:xfrm>
            <a:off x="8165139" y="4818889"/>
            <a:ext cx="640988" cy="26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НПА</a:t>
            </a:r>
            <a:endParaRPr lang="en-US" sz="1100" dirty="0"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DDA5FB2-D4A3-3B40-BB60-45B30EC1329E}"/>
              </a:ext>
            </a:extLst>
          </p:cNvPr>
          <p:cNvSpPr txBox="1"/>
          <p:nvPr/>
        </p:nvSpPr>
        <p:spPr>
          <a:xfrm>
            <a:off x="9939521" y="4868940"/>
            <a:ext cx="755167" cy="625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Запуск</a:t>
            </a:r>
          </a:p>
          <a:p>
            <a:pPr lvl="0" algn="ctr">
              <a:lnSpc>
                <a:spcPct val="10700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системы</a:t>
            </a:r>
            <a:endParaRPr lang="en-US" sz="1100" dirty="0"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28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162</Words>
  <Application>Microsoft Office PowerPoint</Application>
  <PresentationFormat>Широкоэкранный</PresentationFormat>
  <Paragraphs>53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Montserrat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Хлестова</dc:creator>
  <cp:lastModifiedBy>Ксения Хлестова</cp:lastModifiedBy>
  <cp:revision>16</cp:revision>
  <dcterms:created xsi:type="dcterms:W3CDTF">2025-09-09T17:12:20Z</dcterms:created>
  <dcterms:modified xsi:type="dcterms:W3CDTF">2025-09-15T21:30:31Z</dcterms:modified>
</cp:coreProperties>
</file>