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16" r:id="rId2"/>
    <p:sldId id="717" r:id="rId3"/>
    <p:sldId id="72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5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44BD-5003-44D0-A3AA-0DCBEB71D8AC}" type="datetimeFigureOut">
              <a:rPr lang="ru-RU" smtClean="0"/>
              <a:t>16.09.2025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D53B-8362-46D5-B971-E31809ED751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04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ACA78-443A-4A3A-8DEA-FA015FD6C23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16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29918-C7F2-4D1B-B4EC-EBAACF799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B93BB34-7E86-46F2-B7BC-E08E9CE5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24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EB2C56-E919-4F50-A673-7D1D370D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31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59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917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6090EF-594C-496B-B8A7-C45096A79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8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E21AB6-7060-4C74-AE6B-D4B6B0FC0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" r="1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71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0C798-15CD-40A9-BD19-14621473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14" r="169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F010BE-781B-4EBC-8096-EC254B0ECE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806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E7DB1-4147-461A-B7FC-07A3828F09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E45AD9-AF41-4B0F-9EA0-575B941A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072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7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11" Type="http://schemas.openxmlformats.org/officeDocument/2006/relationships/image" Target="../media/image16.sv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снимок экрана, знак, Цвет электри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2DF02EF-828F-FB8B-6E8F-69803024D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FFC6B0-7ECE-4F28-B54E-9D8555CDC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10" y="0"/>
            <a:ext cx="9602590" cy="6858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6096000" y="2282474"/>
            <a:ext cx="5616575" cy="193899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От запроса к решению: Инновационные механизмы в работе КЦ «Работа России»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209044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75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ФТ Сириус, сентябрь 202</a:t>
            </a:r>
            <a:r>
              <a:rPr kumimoji="0" lang="en-US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6096000" y="4775698"/>
            <a:ext cx="3913909" cy="487111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Зоя </a:t>
            </a:r>
            <a:r>
              <a:rPr lang="ru-RU" b="1" dirty="0" err="1">
                <a:solidFill>
                  <a:prstClr val="white"/>
                </a:solidFill>
                <a:latin typeface="Montserrat SemiBold" panose="00000700000000000000" pitchFamily="2" charset="-52"/>
                <a:ea typeface="Inter" panose="020B0502030000000004" pitchFamily="34" charset="0"/>
              </a:rPr>
              <a:t>Подлубная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 pitchFamily="2" charset="-52"/>
              <a:ea typeface="Inter" panose="020B05020300000000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Inter" panose="020B0502030000000004" pitchFamily="34" charset="0"/>
              <a:cs typeface="+mn-cs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3702A7E-8A54-4ACE-A634-9742C494C45C}"/>
              </a:ext>
            </a:extLst>
          </p:cNvPr>
          <p:cNvGrpSpPr/>
          <p:nvPr/>
        </p:nvGrpSpPr>
        <p:grpSpPr>
          <a:xfrm>
            <a:off x="6498661" y="600077"/>
            <a:ext cx="5213914" cy="501482"/>
            <a:chOff x="6498661" y="600077"/>
            <a:chExt cx="5213914" cy="50148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E8DE934-86C2-4D11-BD69-58D274B8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1240" y="691357"/>
              <a:ext cx="905832" cy="35101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BB9CA48-8DEA-4E2C-A399-76C50C72E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17972" y="691357"/>
              <a:ext cx="871676" cy="35101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022A4FA-F0F7-45F5-9D3D-CD056237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98661" y="691357"/>
              <a:ext cx="871679" cy="410202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0365F9A-08ED-44A5-9848-847F9552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60548" y="691358"/>
              <a:ext cx="1243366" cy="35101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832D1CC-96B1-4A93-BCF3-FF0A126E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474814" y="600077"/>
              <a:ext cx="237761" cy="492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25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6996701" y="1849598"/>
            <a:ext cx="4801577" cy="2512789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Вызовы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Сокращение клиентских офисов к 2030 г.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Появление новых ролей и полномочий КЦ, к которым не готовы</a:t>
            </a: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606071" y="1883314"/>
            <a:ext cx="4085812" cy="2512789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Тренды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Повышение автоматизации процессов подбора персонала на основе ИИ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Роль КЦ как регулятора рынка труда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F204F2-4D39-0E04-ABDE-F56008E33370}"/>
              </a:ext>
            </a:extLst>
          </p:cNvPr>
          <p:cNvSpPr txBox="1"/>
          <p:nvPr/>
        </p:nvSpPr>
        <p:spPr>
          <a:xfrm>
            <a:off x="370000" y="317804"/>
            <a:ext cx="90522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800" spc="-1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От запроса к решению: Инновационные механизмы в работе КЦ «Работа России»</a:t>
            </a:r>
            <a:endParaRPr lang="ru-RU" sz="5400" spc="-1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6113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751604" y="2034022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1880171" y="4130211"/>
            <a:ext cx="9716050" cy="2507757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numCol="2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b="1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Карта/проект действий</a:t>
            </a:r>
          </a:p>
          <a:p>
            <a:pPr>
              <a:buClr>
                <a:srgbClr val="004899"/>
              </a:buClr>
              <a:defRPr/>
            </a:pPr>
            <a:r>
              <a:rPr lang="ru-RU" sz="1400" kern="0" dirty="0">
                <a:solidFill>
                  <a:srgbClr val="004899"/>
                </a:solidFill>
                <a:latin typeface="Montserrat" pitchFamily="2" charset="0"/>
              </a:rPr>
              <a:t>Сейчас: Подготовить предложения по новым полномочиям РОИВ/КЦ</a:t>
            </a:r>
            <a:endParaRPr kumimoji="0" lang="ru-RU" sz="140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" pitchFamily="2" charset="0"/>
            </a:endParaRPr>
          </a:p>
          <a:p>
            <a:pPr>
              <a:buClr>
                <a:srgbClr val="004899"/>
              </a:buClr>
              <a:defRPr/>
            </a:pPr>
            <a:r>
              <a:rPr kumimoji="0" lang="ru-RU" sz="1400" b="1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1 год: </a:t>
            </a:r>
            <a:r>
              <a:rPr kumimoji="0" lang="ru-RU" sz="1400" u="none" strike="noStrike" kern="0" cap="none" spc="0" normalizeH="0" baseline="0" noProof="0" dirty="0" err="1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распред</a:t>
            </a:r>
            <a:r>
              <a:rPr lang="ru-RU" sz="1400" kern="0" dirty="0" err="1">
                <a:solidFill>
                  <a:srgbClr val="004899"/>
                </a:solidFill>
                <a:latin typeface="Montserrat" pitchFamily="2" charset="0"/>
              </a:rPr>
              <a:t>елить</a:t>
            </a:r>
            <a:r>
              <a:rPr lang="ru-RU" sz="1400" kern="0" dirty="0">
                <a:solidFill>
                  <a:srgbClr val="004899"/>
                </a:solidFill>
                <a:latin typeface="Montserrat" pitchFamily="2" charset="0"/>
              </a:rPr>
              <a:t> полномочия; определить новые роли сотрудников, обучить</a:t>
            </a:r>
            <a:endParaRPr kumimoji="0" lang="ru-RU" sz="140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" pitchFamily="2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" pitchFamily="2" charset="0"/>
              </a:rPr>
              <a:t>2 года: </a:t>
            </a:r>
            <a:r>
              <a:rPr lang="ru-RU" sz="1400" kern="0" dirty="0">
                <a:solidFill>
                  <a:srgbClr val="004899"/>
                </a:solidFill>
                <a:latin typeface="Montserrat" pitchFamily="2" charset="0"/>
              </a:rPr>
              <a:t>принятие НПА, доработка ЕЦП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" pitchFamily="2" charset="0"/>
              </a:rPr>
              <a:t>3 года:</a:t>
            </a:r>
            <a:r>
              <a:rPr lang="ru-RU" sz="1400" kern="0" dirty="0">
                <a:solidFill>
                  <a:srgbClr val="004899"/>
                </a:solidFill>
                <a:latin typeface="Montserrat" pitchFamily="2" charset="0"/>
              </a:rPr>
              <a:t> Завершение модернизации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" pitchFamily="2" charset="0"/>
              </a:rPr>
              <a:t>4 года: </a:t>
            </a:r>
            <a:r>
              <a:rPr lang="ru-RU" sz="1400" kern="0" dirty="0">
                <a:solidFill>
                  <a:srgbClr val="004899"/>
                </a:solidFill>
                <a:latin typeface="Montserrat" pitchFamily="2" charset="0"/>
              </a:rPr>
              <a:t>Формируются внутренние процессы КЦ на ЕЦП</a:t>
            </a:r>
          </a:p>
          <a:p>
            <a:pPr lvl="2">
              <a:buClr>
                <a:srgbClr val="004899"/>
              </a:buClr>
              <a:defRPr/>
            </a:pPr>
            <a:endParaRPr kumimoji="0" lang="ru-RU" sz="140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" pitchFamily="2" charset="0"/>
            </a:endParaRPr>
          </a:p>
          <a:p>
            <a:pPr lvl="2">
              <a:buClr>
                <a:srgbClr val="004899"/>
              </a:buClr>
              <a:defRPr/>
            </a:pPr>
            <a:endParaRPr lang="ru-RU" sz="1400" kern="0" dirty="0">
              <a:solidFill>
                <a:srgbClr val="004899"/>
              </a:solidFill>
              <a:latin typeface="Montserrat" pitchFamily="2" charset="0"/>
            </a:endParaRPr>
          </a:p>
          <a:p>
            <a:pPr lvl="2">
              <a:buClr>
                <a:srgbClr val="004899"/>
              </a:buClr>
              <a:defRPr/>
            </a:pPr>
            <a:r>
              <a:rPr kumimoji="0" lang="ru-RU" sz="1400" b="1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5 лет: </a:t>
            </a:r>
            <a:r>
              <a:rPr kumimoji="0" lang="ru-RU" sz="140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Аналитика с ИИ</a:t>
            </a:r>
            <a:endParaRPr lang="ru-RU" sz="1400" kern="0" dirty="0">
              <a:solidFill>
                <a:srgbClr val="004899"/>
              </a:solidFill>
              <a:latin typeface="Montserrat" pitchFamily="2" charset="0"/>
            </a:endParaRPr>
          </a:p>
          <a:p>
            <a:pPr lvl="2">
              <a:buClr>
                <a:srgbClr val="004899"/>
              </a:buClr>
              <a:defRPr/>
            </a:pPr>
            <a:r>
              <a:rPr kumimoji="0" lang="ru-RU" sz="1400" b="1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10 лет: </a:t>
            </a:r>
            <a:r>
              <a:rPr kumimoji="0" lang="ru-RU" sz="140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itchFamily="2" charset="0"/>
              </a:rPr>
              <a:t>Цифровизация процессов управления персонала с ИИ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b="1" kern="0" dirty="0">
              <a:solidFill>
                <a:prstClr val="black"/>
              </a:solidFill>
              <a:latin typeface="Montserrat" pitchFamily="2" charset="0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880171" y="1397285"/>
            <a:ext cx="9716051" cy="2355318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numCol="2" rtlCol="0" anchor="t">
            <a:noAutofit/>
          </a:bodyPr>
          <a:lstStyle/>
          <a:p>
            <a:pPr marL="11113" lvl="2">
              <a:buClr>
                <a:srgbClr val="004899"/>
              </a:buClr>
              <a:defRPr/>
            </a:pPr>
            <a:r>
              <a:rPr lang="ru-RU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Образ будущего Кадрового центра – </a:t>
            </a:r>
          </a:p>
          <a:p>
            <a:pPr marL="182563" lvl="2" indent="-171450">
              <a:buClr>
                <a:srgbClr val="004899"/>
              </a:buClr>
              <a:buFont typeface="Wingdings" pitchFamily="2" charset="2"/>
              <a:buChar char="ü"/>
              <a:defRPr/>
            </a:pPr>
            <a:r>
              <a:rPr lang="ru-RU" sz="13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ЕЦП главный цифровой ресурс (внутренние процессы КЦ: нагрузка сотрудников, аналитика и отчетность,  и </a:t>
            </a:r>
          </a:p>
          <a:p>
            <a:pPr marL="11113" lvl="2">
              <a:buClr>
                <a:srgbClr val="004899"/>
              </a:buClr>
              <a:defRPr/>
            </a:pPr>
            <a:r>
              <a:rPr lang="ru-RU" sz="13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удовлетворение потребности внешнего клиента)</a:t>
            </a:r>
          </a:p>
          <a:p>
            <a:pPr marL="182563" lvl="2" indent="-171450">
              <a:buClr>
                <a:srgbClr val="004899"/>
              </a:buClr>
              <a:buFont typeface="Wingdings" pitchFamily="2" charset="2"/>
              <a:buChar char="ü"/>
              <a:defRPr/>
            </a:pPr>
            <a:r>
              <a:rPr lang="ru-RU" sz="13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Система КЦ – регулятор рынка труда (через ИИ)</a:t>
            </a:r>
          </a:p>
          <a:p>
            <a:pPr marL="11113" lvl="2">
              <a:buClr>
                <a:srgbClr val="004899"/>
              </a:buClr>
              <a:defRPr/>
            </a:pPr>
            <a:endParaRPr lang="ru-RU" kern="0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  <a:p>
            <a:pPr marL="11113" lvl="2">
              <a:buClr>
                <a:srgbClr val="004899"/>
              </a:buClr>
              <a:defRPr/>
            </a:pPr>
            <a:r>
              <a:rPr lang="ru-RU" sz="1600" i="1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Принципы</a:t>
            </a:r>
            <a:r>
              <a:rPr lang="ru-RU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 </a:t>
            </a:r>
          </a:p>
          <a:p>
            <a:pPr marL="11113" lvl="2">
              <a:buClr>
                <a:srgbClr val="004899"/>
              </a:buClr>
              <a:buFont typeface="Wingdings" panose="05000000000000000000" pitchFamily="2" charset="2"/>
              <a:buChar char="ü"/>
              <a:defRPr/>
            </a:pPr>
            <a:r>
              <a:rPr lang="ru-RU" sz="11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ориентация на работодателя</a:t>
            </a:r>
          </a:p>
          <a:p>
            <a:pPr marL="11113" lvl="2">
              <a:buClr>
                <a:srgbClr val="004899"/>
              </a:buClr>
              <a:buFont typeface="Wingdings" panose="05000000000000000000" pitchFamily="2" charset="2"/>
              <a:buChar char="ü"/>
              <a:defRPr/>
            </a:pPr>
            <a:r>
              <a:rPr lang="ru-RU" sz="11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профориентация залог успеха</a:t>
            </a:r>
          </a:p>
          <a:p>
            <a:pPr marL="11113" lvl="2">
              <a:buClr>
                <a:srgbClr val="004899"/>
              </a:buClr>
              <a:buFont typeface="Wingdings" panose="05000000000000000000" pitchFamily="2" charset="2"/>
              <a:buChar char="ü"/>
              <a:defRPr/>
            </a:pPr>
            <a:r>
              <a:rPr lang="ru-RU" sz="11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получить работу в один клик, система КЦ - регулятор рынка труда (потенциальные клиент, СМЭВ с </a:t>
            </a:r>
            <a:r>
              <a:rPr lang="ru-RU" sz="1100" kern="0" dirty="0" err="1">
                <a:solidFill>
                  <a:srgbClr val="004899"/>
                </a:solidFill>
                <a:latin typeface="Montserrat" panose="00000500000000000000" pitchFamily="2" charset="-52"/>
              </a:rPr>
              <a:t>Соцфондом</a:t>
            </a:r>
            <a:r>
              <a:rPr lang="ru-RU" sz="11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 РФ + полная база вакансий)</a:t>
            </a:r>
          </a:p>
          <a:p>
            <a:pPr marL="11113" lvl="2">
              <a:buClr>
                <a:srgbClr val="004899"/>
              </a:buClr>
              <a:defRPr/>
            </a:pPr>
            <a:r>
              <a:rPr lang="ru-RU" sz="11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Образ будущего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4899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Организационная модель: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" panose="00000500000000000000" pitchFamily="2" charset="-52"/>
              </a:rPr>
              <a:t>Крупная сеть клиентских офисов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i="1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Взаимодействие:  </a:t>
            </a:r>
            <a:endParaRPr lang="ru-RU" sz="1400" i="1" kern="0" dirty="0">
              <a:solidFill>
                <a:srgbClr val="004899"/>
              </a:solidFill>
              <a:latin typeface="Montserrat" panose="00000500000000000000" pitchFamily="2" charset="-52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srgbClr val="004899"/>
                </a:solidFill>
                <a:latin typeface="Montserrat" panose="00000500000000000000" pitchFamily="2" charset="-52"/>
              </a:rPr>
              <a:t>Со всеми участниками рынка труда</a:t>
            </a:r>
            <a:endParaRPr lang="ru-RU" sz="11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Полилиния 11">
            <a:extLst>
              <a:ext uri="{FF2B5EF4-FFF2-40B4-BE49-F238E27FC236}">
                <a16:creationId xmlns:a16="http://schemas.microsoft.com/office/drawing/2014/main" id="{7BFCA176-3A88-47AF-5080-61B00AF3A8FE}"/>
              </a:ext>
            </a:extLst>
          </p:cNvPr>
          <p:cNvSpPr/>
          <p:nvPr/>
        </p:nvSpPr>
        <p:spPr bwMode="auto">
          <a:xfrm>
            <a:off x="721833" y="4524613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chemeClr val="accent2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179168-E84A-A92A-8B71-EAE286AC9129}"/>
              </a:ext>
            </a:extLst>
          </p:cNvPr>
          <p:cNvSpPr txBox="1"/>
          <p:nvPr/>
        </p:nvSpPr>
        <p:spPr>
          <a:xfrm>
            <a:off x="486188" y="220032"/>
            <a:ext cx="90522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800" spc="-1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От запроса к решению: Инновационные механизмы в работе КЦ «Работа России»</a:t>
            </a:r>
            <a:endParaRPr lang="ru-RU" sz="5400" spc="-1" dirty="0">
              <a:solidFill>
                <a:srgbClr val="004899"/>
              </a:solidFill>
              <a:latin typeface="Montserrat SemiBold" panose="000007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5142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235</Words>
  <Application>Microsoft Office PowerPoint</Application>
  <PresentationFormat>Широкоэкранный</PresentationFormat>
  <Paragraphs>39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Montserrat</vt:lpstr>
      <vt:lpstr>Montserrat SemiBold</vt:lpstr>
      <vt:lpstr>Wingdings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Хлестова</dc:creator>
  <cp:lastModifiedBy>Ксения Хлестова</cp:lastModifiedBy>
  <cp:revision>15</cp:revision>
  <dcterms:created xsi:type="dcterms:W3CDTF">2025-09-09T17:12:20Z</dcterms:created>
  <dcterms:modified xsi:type="dcterms:W3CDTF">2025-09-15T21:29:12Z</dcterms:modified>
</cp:coreProperties>
</file>