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21" r:id="rId2"/>
    <p:sldId id="717" r:id="rId3"/>
    <p:sldId id="72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44BD-5003-44D0-A3AA-0DCBEB71D8AC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D53B-8362-46D5-B971-E31809ED7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4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ACA78-443A-4A3A-8DEA-FA015FD6C23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16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29918-C7F2-4D1B-B4EC-EBAACF799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B93BB34-7E86-46F2-B7BC-E08E9CE5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24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EB2C56-E919-4F50-A673-7D1D370D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31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59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917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6090EF-594C-496B-B8A7-C45096A79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8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E21AB6-7060-4C74-AE6B-D4B6B0FC0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" r="1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71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0C798-15CD-40A9-BD19-14621473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14" r="169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F010BE-781B-4EBC-8096-EC254B0ECE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806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E7DB1-4147-461A-B7FC-07A3828F09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E45AD9-AF41-4B0F-9EA0-575B941A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072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7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emf"/><Relationship Id="rId10" Type="http://schemas.openxmlformats.org/officeDocument/2006/relationships/image" Target="../media/image15.svg"/><Relationship Id="rId4" Type="http://schemas.openxmlformats.org/officeDocument/2006/relationships/image" Target="../media/image9.emf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FFC6B0-7ECE-4F28-B54E-9D8555CDC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410" y="0"/>
            <a:ext cx="9602590" cy="6887741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6096000" y="1846308"/>
            <a:ext cx="5616575" cy="206210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Работодатель доверяет: Как СЗН становится надёжным кадровым партнёром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209044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75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ФТ Сириус, сентябрь 202</a:t>
            </a:r>
            <a:r>
              <a:rPr kumimoji="0" lang="en-US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6229489" y="5016021"/>
            <a:ext cx="3913909" cy="764110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Наталья Пеньковская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Inter" panose="020B05020300000000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Inter" panose="020B0502030000000004" pitchFamily="34" charset="0"/>
              <a:cs typeface="+mn-cs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3702A7E-8A54-4ACE-A634-9742C494C45C}"/>
              </a:ext>
            </a:extLst>
          </p:cNvPr>
          <p:cNvGrpSpPr/>
          <p:nvPr/>
        </p:nvGrpSpPr>
        <p:grpSpPr>
          <a:xfrm>
            <a:off x="6498661" y="600077"/>
            <a:ext cx="5213914" cy="501482"/>
            <a:chOff x="6498661" y="600077"/>
            <a:chExt cx="5213914" cy="50148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E8DE934-86C2-4D11-BD69-58D274B8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41240" y="691357"/>
              <a:ext cx="905832" cy="35101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BB9CA48-8DEA-4E2C-A399-76C50C72E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17972" y="691357"/>
              <a:ext cx="871676" cy="35101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022A4FA-F0F7-45F5-9D3D-CD056237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98661" y="691357"/>
              <a:ext cx="871679" cy="410202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0365F9A-08ED-44A5-9848-847F9552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960548" y="691358"/>
              <a:ext cx="1243366" cy="35101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832D1CC-96B1-4A93-BCF3-FF0A126E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474814" y="600077"/>
              <a:ext cx="237761" cy="492918"/>
            </a:xfrm>
            <a:prstGeom prst="rect">
              <a:avLst/>
            </a:prstGeom>
          </p:spPr>
        </p:pic>
      </p:grpSp>
      <p:pic>
        <p:nvPicPr>
          <p:cNvPr id="5" name="Picture 2">
            <a:extLst>
              <a:ext uri="{FF2B5EF4-FFF2-40B4-BE49-F238E27FC236}">
                <a16:creationId xmlns:a16="http://schemas.microsoft.com/office/drawing/2014/main" id="{A67CD0F2-CEA0-24DC-C295-399EA1F6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370" y="112901"/>
            <a:ext cx="6007920" cy="45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30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57A1E9-410B-446D-B56A-1F7B83A6FF17}"/>
              </a:ext>
            </a:extLst>
          </p:cNvPr>
          <p:cNvSpPr txBox="1"/>
          <p:nvPr/>
        </p:nvSpPr>
        <p:spPr>
          <a:xfrm>
            <a:off x="370000" y="102219"/>
            <a:ext cx="90522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sz="2400" b="0" i="0" u="none" strike="noStrike" kern="1200" cap="none" spc="-1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Calibri"/>
                <a:cs typeface="+mn-cs"/>
              </a:rPr>
              <a:t>Тема</a:t>
            </a:r>
            <a:r>
              <a:rPr kumimoji="0" lang="ru-RU" sz="2400" b="0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Montserrat SemiBold" panose="00000700000000000000" pitchFamily="2" charset="-52"/>
                <a:ea typeface="Calibri"/>
                <a:cs typeface="+mn-cs"/>
              </a:rPr>
              <a:t>: </a:t>
            </a:r>
            <a:r>
              <a:rPr lang="ru-RU" sz="2400" spc="-1" dirty="0">
                <a:solidFill>
                  <a:schemeClr val="accent1">
                    <a:lumMod val="75000"/>
                  </a:schemeClr>
                </a:solidFill>
                <a:latin typeface="Montserrat SemiBold" panose="00000700000000000000" pitchFamily="2" charset="-52"/>
              </a:rPr>
              <a:t>Работодатель доверяет: Как СЗН становится надёжным кадровым партнёром 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Calibri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370000" y="3362246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7185810" y="947057"/>
            <a:ext cx="4705262" cy="5736772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</a:rPr>
              <a:t>Вызовы</a:t>
            </a:r>
            <a:r>
              <a:rPr lang="ru-RU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 </a:t>
            </a:r>
          </a:p>
          <a:p>
            <a:pPr marL="342900" marR="0" indent="-342900" algn="l" rtl="0" eaLnBrk="1" fontAlgn="auto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b="0" i="0" u="none" strike="noStrike" spc="0" baseline="0" dirty="0">
                <a:ln>
                  <a:noFill/>
                </a:ln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Кадровые центры не имеют достаточных компетенций,</a:t>
            </a:r>
            <a:r>
              <a:rPr lang="ru-RU" sz="1400" b="0" i="0" u="none" strike="noStrike" spc="0" dirty="0">
                <a:ln>
                  <a:noFill/>
                </a:ln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 чтобы быть конкурентоспособными с коммерческими кадровыми агентствами. 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(горизонт 2030 год)</a:t>
            </a:r>
          </a:p>
          <a:p>
            <a:pPr marL="342900" marR="0" indent="-342900" algn="l" rtl="0" eaLnBrk="1" fontAlgn="auto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b="0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Работодатели не качественно делают кадровый прогноз в долгосрочном горизонте 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(горизонт: 2028 год)</a:t>
            </a:r>
          </a:p>
          <a:p>
            <a:pPr marL="342900" marR="0" indent="-342900" algn="l" rtl="0" eaLnBrk="1" fontAlgn="auto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b="0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В условиях дефицита сотрудники должны быть многофункциональными (совмещение профессий, Функций) 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(горизонт: 2027 год)</a:t>
            </a:r>
          </a:p>
          <a:p>
            <a:pPr marL="342900" marR="0" indent="-342900" algn="l" rtl="0" eaLnBrk="1" fontAlgn="auto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b="0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Кадровые центры работают с теми вакансиями, которые разместил работодатель., не переформатируют их так, чтобы они были составлены более профессионально 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(горизонт</a:t>
            </a:r>
            <a:r>
              <a:rPr lang="ru-RU" sz="1400" b="1" i="0" u="none" strike="noStrike" baseline="0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 2026 год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)</a:t>
            </a:r>
          </a:p>
          <a:p>
            <a:pPr marL="342900" marR="0" indent="-342900" algn="l" rtl="0" eaLnBrk="1" fontAlgn="auto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b="0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Кадровый центр – не равно партнер работодателю 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(горизонт</a:t>
            </a:r>
            <a:r>
              <a:rPr lang="ru-RU" sz="1400" b="1" i="0" u="none" strike="noStrike" baseline="0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 2030 год</a:t>
            </a:r>
            <a:r>
              <a:rPr lang="ru-RU" sz="1400" b="1" i="0" u="none" strike="noStrike" dirty="0">
                <a:solidFill>
                  <a:srgbClr val="004899"/>
                </a:solidFill>
                <a:effectLst/>
                <a:latin typeface="Montserrat" panose="00000500000000000000" pitchFamily="2" charset="-52"/>
              </a:rPr>
              <a:t>)</a:t>
            </a:r>
            <a:endParaRPr lang="ru-RU" sz="1400" b="0" i="0" u="none" strike="noStrike" dirty="0">
              <a:effectLst/>
              <a:latin typeface="Arial" panose="020B0604020202020204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lang="ru-RU" sz="1000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lang="ru-RU" sz="1000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lang="ru-RU" sz="1000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tabLst/>
              <a:defRPr/>
            </a:pPr>
            <a:endParaRPr lang="ru-RU" sz="1000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kumimoji="0" lang="ru-RU" sz="1000" b="0" i="0" u="none" strike="noStrike" kern="0" cap="none" spc="0" normalizeH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lang="ru-RU" sz="1000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lang="en-US" sz="1000" kern="0" noProof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kumimoji="0" lang="ru-RU" sz="1000" b="0" i="0" u="none" strike="noStrike" kern="0" cap="none" spc="0" normalizeH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296524" y="947057"/>
            <a:ext cx="5515242" cy="5736772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Тренды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9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9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9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9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9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9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r>
              <a:rPr lang="ru-RU" sz="9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408987"/>
              </p:ext>
            </p:extLst>
          </p:nvPr>
        </p:nvGraphicFramePr>
        <p:xfrm>
          <a:off x="1462238" y="1448796"/>
          <a:ext cx="5195416" cy="5023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5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34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4899"/>
                        </a:buClr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1.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Увеличение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у работодателя доли кадровых коммерческих партнеров (</a:t>
                      </a:r>
                      <a:r>
                        <a:rPr lang="ru-RU" sz="1300" b="0" kern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НН.ру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, </a:t>
                      </a:r>
                      <a:r>
                        <a:rPr lang="ru-RU" sz="1300" b="0" kern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авито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).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4899"/>
                        </a:buClr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1.1.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Рост требований 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работодателей к сервисам  и компетенциям Кадровых центров.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2.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Рост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маятниковой трудовой миграции в агломерационной зоне.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839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4899"/>
                        </a:buClr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3.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Увеличение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за счет автоматизации и роботизации.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3.1.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Снижение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уровня безработицы.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3.3.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Рост доли 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молодежи, выбирающей занятость во </a:t>
                      </a:r>
                      <a:r>
                        <a:rPr lang="ru-RU" sz="1300" b="0" kern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фрилансе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4.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Увеличение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для соискателя значимости социальных гарантий и корпоративных работодателя, а не зарплат.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4118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600"/>
                        </a:spcAft>
                        <a:buClr>
                          <a:srgbClr val="004899"/>
                        </a:buClr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5.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Уменьшение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300" b="0" kern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клиентопотока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  из работодателей ввиду сложного интерфейса ЕЦП: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5.1.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Снижение спроса 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работодателей к государственным образовательным программам из-за создания собственных учебных центров, готовящих требуемые работодателю компетенции.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5.2. </a:t>
                      </a:r>
                      <a:r>
                        <a:rPr lang="ru-RU" sz="13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Изменение портрета </a:t>
                      </a:r>
                      <a:r>
                        <a:rPr lang="ru-RU" sz="13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</a:rPr>
                        <a:t>клиента (соискателя и работодателя) – новые сложные категории (СВО, инвалиды).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13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1511299" y="3167743"/>
            <a:ext cx="10484758" cy="3222171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Карта/проект действий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Light" panose="00000400000000000000" pitchFamily="2" charset="-5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511299" y="222800"/>
            <a:ext cx="9017002" cy="2727230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Образ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</a:rPr>
              <a:t> будущего Кадрового центра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tabLst/>
              <a:defRPr/>
            </a:pPr>
            <a:br>
              <a:rPr lang="ru-RU" sz="1000" kern="0" noProof="0" dirty="0">
                <a:solidFill>
                  <a:srgbClr val="004899"/>
                </a:solidFill>
                <a:latin typeface="Montserrat SemiBold" panose="00000700000000000000" pitchFamily="2" charset="-52"/>
              </a:rPr>
            </a:br>
            <a:endParaRPr lang="ru-RU" sz="1000" kern="0" noProof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tabLst/>
              <a:defRPr/>
            </a:pPr>
            <a:endParaRPr lang="ru-RU" sz="1000" kern="0" noProof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AutoNum type="arabicPeriod"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Полилиния 11">
            <a:extLst>
              <a:ext uri="{FF2B5EF4-FFF2-40B4-BE49-F238E27FC236}">
                <a16:creationId xmlns:a16="http://schemas.microsoft.com/office/drawing/2014/main" id="{7BFCA176-3A88-47AF-5080-61B00AF3A8FE}"/>
              </a:ext>
            </a:extLst>
          </p:cNvPr>
          <p:cNvSpPr/>
          <p:nvPr/>
        </p:nvSpPr>
        <p:spPr bwMode="auto">
          <a:xfrm>
            <a:off x="607766" y="462735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chemeClr val="accent2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408759"/>
              </p:ext>
            </p:extLst>
          </p:nvPr>
        </p:nvGraphicFramePr>
        <p:xfrm>
          <a:off x="1663699" y="759915"/>
          <a:ext cx="8702926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4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8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8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Принципы:</a:t>
                      </a:r>
                      <a:endParaRPr kumimoji="0" lang="ru-RU" sz="1200" b="0" i="0" u="none" strike="noStrike" kern="0" cap="none" spc="0" normalizeH="0" noProof="0" dirty="0">
                        <a:ln>
                          <a:noFill/>
                        </a:ln>
                        <a:solidFill>
                          <a:srgbClr val="004899"/>
                        </a:solidFill>
                        <a:effectLst/>
                        <a:uLnTx/>
                        <a:uFillTx/>
                        <a:latin typeface="Montserrat SemiBold" panose="00000700000000000000" pitchFamily="2" charset="-52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0" noProof="0" dirty="0" err="1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Орг</a:t>
                      </a:r>
                      <a:r>
                        <a:rPr lang="ru-RU" sz="1200" kern="0" dirty="0" err="1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анизационная</a:t>
                      </a:r>
                      <a:r>
                        <a:rPr lang="ru-RU" sz="1200" kern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 </a:t>
                      </a:r>
                      <a:r>
                        <a:rPr lang="ru-RU" sz="1200" kern="0" noProof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модель</a:t>
                      </a:r>
                      <a:r>
                        <a:rPr lang="ru-RU" sz="1200" kern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 (</a:t>
                      </a:r>
                      <a:r>
                        <a:rPr lang="ru-RU" sz="1200" kern="0" noProof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функции)</a:t>
                      </a:r>
                      <a:r>
                        <a:rPr lang="en-US" sz="1200" kern="0" noProof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: </a:t>
                      </a:r>
                      <a:endParaRPr lang="ru-RU" sz="1200" kern="0" noProof="0" dirty="0">
                        <a:solidFill>
                          <a:srgbClr val="004899"/>
                        </a:solidFill>
                        <a:latin typeface="Montserrat SemiBold" panose="00000700000000000000" pitchFamily="2" charset="-5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5025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300" b="0" i="0" u="none" strike="noStrike" kern="0" cap="none" spc="0" normalizeH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Комплексный подход к работодателю;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300" kern="0" noProof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Маршрутизация работодателей (сопровождение до удовлетворения кадровой потребности);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30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Совершенствование процессов взаимодействия.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noProof="0" dirty="0">
                          <a:solidFill>
                            <a:srgbClr val="004899"/>
                          </a:solidFill>
                          <a:latin typeface="Montserrat SemiBold" panose="00000700000000000000" pitchFamily="2" charset="-52"/>
                        </a:rPr>
                        <a:t>1. </a:t>
                      </a:r>
                      <a:r>
                        <a:rPr lang="ru-RU" sz="1250" kern="0" noProof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Подбор и адаптация персонала;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2. Обучение и развитие персонала; 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noProof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3. Расширение клиентской базы;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4. Детальный анализ рынка труда;</a:t>
                      </a:r>
                      <a:endParaRPr lang="ru-RU" sz="1250" kern="0" noProof="0" dirty="0">
                        <a:solidFill>
                          <a:srgbClr val="004899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noProof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5. Разработка для работодателей системы мотивации 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noProof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и социального пакета;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4899"/>
                        </a:buClr>
                        <a:defRPr/>
                      </a:pPr>
                      <a:r>
                        <a:rPr lang="ru-RU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6. Оценка персонала (формирование многофункциональных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4899"/>
                        </a:buClr>
                        <a:defRPr/>
                      </a:pPr>
                      <a:r>
                        <a:rPr lang="ru-RU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работников, которые совмещают несколько профессий);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899"/>
                        </a:buClr>
                        <a:buSzTx/>
                        <a:tabLst/>
                        <a:defRPr/>
                      </a:pPr>
                      <a:r>
                        <a:rPr lang="ru-RU" sz="1250" kern="0" noProof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7</a:t>
                      </a:r>
                      <a:r>
                        <a:rPr lang="ru-RU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. Консалтинг </a:t>
                      </a:r>
                      <a:r>
                        <a:rPr lang="en-US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HR</a:t>
                      </a:r>
                      <a:r>
                        <a:rPr lang="ru-RU" sz="1250" kern="0" dirty="0">
                          <a:solidFill>
                            <a:srgbClr val="004899"/>
                          </a:solidFill>
                          <a:latin typeface="Montserrat" panose="00000500000000000000" pitchFamily="2" charset="-52"/>
                        </a:rPr>
                        <a:t> системы работодателя.</a:t>
                      </a:r>
                      <a:endParaRPr lang="ru-RU" sz="1250" kern="0" noProof="0" dirty="0">
                        <a:solidFill>
                          <a:srgbClr val="004899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389813"/>
              </p:ext>
            </p:extLst>
          </p:nvPr>
        </p:nvGraphicFramePr>
        <p:xfrm>
          <a:off x="1511299" y="3538279"/>
          <a:ext cx="10484760" cy="3132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7"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10 лет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5 лет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3 года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1 год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7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ИИ из автоматическая сформированная база данных о неработающих гражданах и выгрузка работодателю под запрос;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Создание канала персональных данных СФР и ФИС;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Создание центра обработки данных;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4899"/>
                        </a:solidFill>
                        <a:effectLst/>
                        <a:uLnTx/>
                        <a:uFillTx/>
                        <a:latin typeface="Montserrat Light" panose="00000400000000000000" pitchFamily="2" charset="-5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Сотрудники КЦ – наставник работодателя в области УП (сопровождение);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Консультация с кадровым экспертом (онлайн);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Созданы удобные коммуникационные площадки;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Совместные обучающие программы по актуальным профессиям. Управление персоналом;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Реализованные успешные практики взаимодействия по направлениям;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Системные встречи с работодателем – клубы повышения квалификаций;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Мотивация сотрудников КЦ от работодателей.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4899"/>
                        </a:solidFill>
                        <a:effectLst/>
                        <a:uLnTx/>
                        <a:uFillTx/>
                        <a:latin typeface="Montserrat Light" panose="00000400000000000000" pitchFamily="2" charset="-52"/>
                      </a:endParaRPr>
                    </a:p>
                    <a:p>
                      <a:endParaRPr lang="ru-RU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ЦЗН – территория информации;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Сопровождение наставничества;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Система планирования кадровой потребности (прозрачна, понятна, актуальна).</a:t>
                      </a:r>
                    </a:p>
                    <a:p>
                      <a:endParaRPr lang="ru-RU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Сервис «Эффективная вакансия»;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Профилирование работодателя на входе, при обязательном уведомлении о кадровых запросах.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4899"/>
                          </a:solidFill>
                          <a:effectLst/>
                          <a:uLnTx/>
                          <a:uFillTx/>
                          <a:latin typeface="Montserrat Light" panose="00000400000000000000" pitchFamily="2" charset="-52"/>
                        </a:rPr>
                        <a:t>Обучение персонала под работодателя, создание системы мотивации.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42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487</Words>
  <Application>Microsoft Office PowerPoint</Application>
  <PresentationFormat>Широкоэкранный</PresentationFormat>
  <Paragraphs>80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Montserrat</vt:lpstr>
      <vt:lpstr>Montserrat Light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Хлестова</dc:creator>
  <cp:lastModifiedBy>Ксения Хлестова</cp:lastModifiedBy>
  <cp:revision>35</cp:revision>
  <dcterms:created xsi:type="dcterms:W3CDTF">2025-09-09T17:12:20Z</dcterms:created>
  <dcterms:modified xsi:type="dcterms:W3CDTF">2025-09-16T05:12:46Z</dcterms:modified>
</cp:coreProperties>
</file>